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23"/>
  </p:notesMasterIdLst>
  <p:handoutMasterIdLst>
    <p:handoutMasterId r:id="rId24"/>
  </p:handoutMasterIdLst>
  <p:sldIdLst>
    <p:sldId id="355" r:id="rId2"/>
    <p:sldId id="356" r:id="rId3"/>
    <p:sldId id="392" r:id="rId4"/>
    <p:sldId id="393" r:id="rId5"/>
    <p:sldId id="394" r:id="rId6"/>
    <p:sldId id="395" r:id="rId7"/>
    <p:sldId id="396" r:id="rId8"/>
    <p:sldId id="397" r:id="rId9"/>
    <p:sldId id="398" r:id="rId10"/>
    <p:sldId id="399" r:id="rId11"/>
    <p:sldId id="400" r:id="rId12"/>
    <p:sldId id="401" r:id="rId13"/>
    <p:sldId id="402" r:id="rId14"/>
    <p:sldId id="403" r:id="rId15"/>
    <p:sldId id="404" r:id="rId16"/>
    <p:sldId id="405" r:id="rId17"/>
    <p:sldId id="406" r:id="rId18"/>
    <p:sldId id="407" r:id="rId19"/>
    <p:sldId id="408" r:id="rId20"/>
    <p:sldId id="391" r:id="rId21"/>
    <p:sldId id="371" r:id="rId22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86DA"/>
    <a:srgbClr val="EFF1F3"/>
    <a:srgbClr val="68217A"/>
    <a:srgbClr val="F2F2F2"/>
    <a:srgbClr val="004568"/>
    <a:srgbClr val="00B0F0"/>
    <a:srgbClr val="0074AF"/>
    <a:srgbClr val="D9D9D9"/>
    <a:srgbClr val="FCCDB6"/>
    <a:srgbClr val="6EAA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6186" autoAdjust="0"/>
  </p:normalViewPr>
  <p:slideViewPr>
    <p:cSldViewPr snapToGrid="0">
      <p:cViewPr varScale="1">
        <p:scale>
          <a:sx n="159" d="100"/>
          <a:sy n="159" d="100"/>
        </p:scale>
        <p:origin x="168" y="1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notesViewPr>
    <p:cSldViewPr snapToGrid="0">
      <p:cViewPr varScale="1">
        <p:scale>
          <a:sx n="130" d="100"/>
          <a:sy n="130" d="100"/>
        </p:scale>
        <p:origin x="1374" y="1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12/12/2020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12/12/2020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77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61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761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bg>
      <p:bgPr>
        <a:solidFill>
          <a:srgbClr val="68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4">
            <a:extLst>
              <a:ext uri="{FF2B5EF4-FFF2-40B4-BE49-F238E27FC236}">
                <a16:creationId xmlns:a16="http://schemas.microsoft.com/office/drawing/2014/main" id="{872DC723-E64A-4125-9B1C-69454D939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2806"/>
            <a:ext cx="10153227" cy="1939114"/>
          </a:xfrm>
          <a:prstGeom prst="rect">
            <a:avLst/>
          </a:prstGeom>
        </p:spPr>
        <p:txBody>
          <a:bodyPr lIns="548640" anchor="t" anchorCtr="0">
            <a:normAutofit/>
          </a:bodyPr>
          <a:lstStyle>
            <a:lvl1pPr algn="l">
              <a:defRPr sz="5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7851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rgbClr val="68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5AA510F-6D56-4801-9032-D5819119D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01" y="1908385"/>
            <a:ext cx="10954597" cy="1307253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ctr">
              <a:defRPr sz="48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063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D7583E2-3F9B-4D01-B386-57885A56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>
              <a:defRPr sz="4400" b="1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D4A6391-DC6F-4CF3-A777-36774309071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9" y="1828799"/>
            <a:ext cx="10515600" cy="4352544"/>
          </a:xfrm>
          <a:prstGeom prst="rect">
            <a:avLst/>
          </a:prstGeom>
        </p:spPr>
        <p:txBody>
          <a:bodyPr tIns="45720" bIns="45720">
            <a:normAutofit/>
          </a:bodyPr>
          <a:lstStyle>
            <a:lvl1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latin typeface="+mj-lt"/>
              </a:defRPr>
            </a:lvl1pPr>
            <a:lvl2pPr marL="685800" indent="-228600"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+mj-lt"/>
              </a:defRPr>
            </a:lvl2pPr>
            <a:lvl3pPr marL="1143000" indent="-228600"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b="0">
                <a:solidFill>
                  <a:schemeClr val="tx1"/>
                </a:solidFill>
                <a:latin typeface="+mj-lt"/>
              </a:defRPr>
            </a:lvl3pPr>
            <a:lvl4pPr marL="1600200" indent="-228600"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j-lt"/>
              </a:defRPr>
            </a:lvl4pPr>
            <a:lvl5pPr marL="2057400" indent="-228600">
              <a:spcAft>
                <a:spcPts val="0"/>
              </a:spcAft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5372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D322036-72BB-4B6F-B9CD-BF6EBFA47949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6821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0971E-2C05-4DFF-BF9C-4BF2EDADEF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2853" y="3793067"/>
            <a:ext cx="10954597" cy="13072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1775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D322036-72BB-4B6F-B9CD-BF6EBFA47949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6821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0971E-2C05-4DFF-BF9C-4BF2EDADE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853" y="3793067"/>
            <a:ext cx="10954597" cy="13072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30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EEE197-7B3D-420C-8D35-83CAE6B36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050758"/>
          </a:xfrm>
          <a:prstGeom prst="rect">
            <a:avLst/>
          </a:prstGeom>
          <a:solidFill>
            <a:srgbClr val="68217A"/>
          </a:solidFill>
        </p:spPr>
        <p:txBody>
          <a:bodyPr vert="horz" lIns="457200" tIns="45720" rIns="457200" bIns="45720" rtlCol="0" anchor="ctr">
            <a:noAutofit/>
          </a:bodyPr>
          <a:lstStyle>
            <a:lvl1pPr>
              <a:defRPr lang="en-US" sz="3400" spc="160" baseline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31DF37-A75B-4E6B-92EC-63887FBF68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173079"/>
            <a:ext cx="12192000" cy="56849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54376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65ADB309-3D2E-4CAE-8F55-1CFAD180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0F22FEB-C6DC-4388-908E-AFCB1812E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7179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2" r:id="rId2"/>
    <p:sldLayoutId id="2147483682" r:id="rId3"/>
    <p:sldLayoutId id="2147483683" r:id="rId4"/>
    <p:sldLayoutId id="2147483679" r:id="rId5"/>
    <p:sldLayoutId id="2147483677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tabLst>
          <a:tab pos="10579100" algn="l"/>
        </a:tabLst>
        <a:defRPr lang="en-US" sz="4400" b="1" i="0" kern="1200" spc="160" baseline="0" dirty="0">
          <a:gradFill>
            <a:gsLst>
              <a:gs pos="0">
                <a:srgbClr val="68217A"/>
              </a:gs>
              <a:gs pos="0">
                <a:srgbClr val="68217A"/>
              </a:gs>
            </a:gsLst>
            <a:lin ang="5400000" scaled="1"/>
          </a:gradFill>
          <a:latin typeface="+mj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1_2017-Injection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2_2017-Broken_Authentication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3_2017-Sensitive_Data_Exposure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4_2017-XML_External_Entities_(XXE)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5_2017-Broken_Access_Control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6_2017-Security_Misconfiguration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7_2017-Cross-Site_Scripting_(XSS)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8_2017-Insecure_Deserialization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9_2017-Using_Components_with_Known_Vulnerabilities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project-top-ten/2017/A10_2017-Insufficient_Logging%2526Monitoring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owasp.org/www-project-top-ten/" TargetMode="External"/><Relationship Id="rId2" Type="http://schemas.openxmlformats.org/officeDocument/2006/relationships/hyperlink" Target="https://docs.microsoft.com/en-us/aspnet/core/security/authentication/?view=aspnetcore-3.1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heatsheetseries.owasp.org/cheatsheets/DotNet_Security_Cheat_Sheet.html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DBB6-7D5F-45C2-B0B8-14DA527D9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2805"/>
            <a:ext cx="12192000" cy="5199529"/>
          </a:xfrm>
        </p:spPr>
        <p:txBody>
          <a:bodyPr lIns="548640" anchor="ctr">
            <a:normAutofit/>
          </a:bodyPr>
          <a:lstStyle/>
          <a:p>
            <a:pPr algn="ctr"/>
            <a:r>
              <a:rPr lang="en-US" b="1" dirty="0"/>
              <a:t>.NET Bootcamp</a:t>
            </a:r>
          </a:p>
        </p:txBody>
      </p:sp>
    </p:spTree>
    <p:extLst>
      <p:ext uri="{BB962C8B-B14F-4D97-AF65-F5344CB8AC3E}">
        <p14:creationId xmlns:p14="http://schemas.microsoft.com/office/powerpoint/2010/main" val="125313698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Injection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Injection flaws such as SQL, NoSQL, OS, and LDAP injection</a:t>
            </a:r>
          </a:p>
          <a:p>
            <a:r>
              <a:rPr lang="en-US" dirty="0"/>
              <a:t>Occurs when untrusted data is sent to an interpreter as part of a command or query</a:t>
            </a:r>
          </a:p>
          <a:p>
            <a:r>
              <a:rPr lang="en-US" dirty="0"/>
              <a:t>Attacker can trick the interpreter into executing unintended commands or accessing data without proper authorization</a:t>
            </a:r>
          </a:p>
          <a:p>
            <a:r>
              <a:rPr lang="en-US" dirty="0">
                <a:hlinkClick r:id="rId2"/>
              </a:rPr>
              <a:t>https://owasp.org/www-project-top-ten/2017/A1_2017-Injection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616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Broken 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Application functions related to authentication and session management are implemented incorrectly</a:t>
            </a:r>
          </a:p>
          <a:p>
            <a:r>
              <a:rPr lang="en-US" dirty="0"/>
              <a:t>Allows attackers to compromise passwords, keys, or session tokens to assume other users’ identities</a:t>
            </a:r>
          </a:p>
          <a:p>
            <a:r>
              <a:rPr lang="en-US" dirty="0">
                <a:hlinkClick r:id="rId2"/>
              </a:rPr>
              <a:t>https://owasp.org/www-project-top-ten/2017/A2_2017-Broken_Authentication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653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Sensitive Data Exposure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Web applications and APIs not properly protecting sensitive data such as health, financial, or PII</a:t>
            </a:r>
          </a:p>
          <a:p>
            <a:r>
              <a:rPr lang="en-US" dirty="0"/>
              <a:t>Can be compromised without extra protection</a:t>
            </a:r>
          </a:p>
          <a:p>
            <a:r>
              <a:rPr lang="en-US" dirty="0">
                <a:hlinkClick r:id="rId2"/>
              </a:rPr>
              <a:t>https://owasp.org/www-project-top-ten/2017/A3_2017-Sensitive_Data_Exposure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470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XML External Entities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Older or incorrectly configured XML processor evaluate external entity references within XML documents</a:t>
            </a:r>
          </a:p>
          <a:p>
            <a:r>
              <a:rPr lang="en-US" dirty="0"/>
              <a:t>External entities can be used to disclose internal files using the file URL handler, internal port scanning, remote code execution, and denial of service attacks</a:t>
            </a:r>
          </a:p>
          <a:p>
            <a:r>
              <a:rPr lang="en-US" dirty="0">
                <a:hlinkClick r:id="rId2"/>
              </a:rPr>
              <a:t>https://owasp.org/www-project-top-ten/2017/A4_2017-XML_External_Entities_(XXE)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041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Broken Access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Restrictions on what authenticated users are allowed to do are not properly enforced</a:t>
            </a:r>
          </a:p>
          <a:p>
            <a:r>
              <a:rPr lang="en-US" dirty="0"/>
              <a:t>Attackers can exploit these flaws to access unauthorized functionality and/or data</a:t>
            </a:r>
          </a:p>
          <a:p>
            <a:r>
              <a:rPr lang="en-US" dirty="0">
                <a:hlinkClick r:id="rId2"/>
              </a:rPr>
              <a:t>https://owasp.org/www-project-top-ten/2017/A5_2017-Broken_Access_Control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273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Security Misconfiguration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Most seen issue</a:t>
            </a:r>
          </a:p>
          <a:p>
            <a:r>
              <a:rPr lang="en-US" dirty="0"/>
              <a:t>Result of insecure default configurations, incomplete or ad hoc configurations, open cloud storage, misconfigured HTTP headers, and verbose error messages containing sensitive information</a:t>
            </a:r>
          </a:p>
          <a:p>
            <a:r>
              <a:rPr lang="en-US" dirty="0">
                <a:hlinkClick r:id="rId2"/>
              </a:rPr>
              <a:t>https://owasp.org/www-project-top-ten/2017/A6_2017-Security_Misconfiguration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629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Cross-Site Scripting (XSS)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Occurs whenever an application includes untrusted data in a new web page without proper validation or escaping, or updates an existing web page with user-supplied data using a browser API that can create HTML or JavaScript</a:t>
            </a:r>
          </a:p>
          <a:p>
            <a:r>
              <a:rPr lang="en-US" dirty="0"/>
              <a:t>Allows attackers to execute scripts in the victim’s browser which can hijack user sessions, deface web sites, or redirect the user to malicious sites</a:t>
            </a:r>
          </a:p>
          <a:p>
            <a:r>
              <a:rPr lang="en-US" dirty="0">
                <a:hlinkClick r:id="rId2"/>
              </a:rPr>
              <a:t>https://owasp.org/www-project-top-ten/2017/A7_2017-Cross-Site_Scripting_(XSS)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99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Insecure Deserialization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Often leads to remote code execution</a:t>
            </a:r>
          </a:p>
          <a:p>
            <a:r>
              <a:rPr lang="en-US" dirty="0"/>
              <a:t>Can be used to perform attacks, including replay attacks, injection attacks, and privilege escalation attacks</a:t>
            </a:r>
          </a:p>
          <a:p>
            <a:r>
              <a:rPr lang="en-US" dirty="0">
                <a:hlinkClick r:id="rId2"/>
              </a:rPr>
              <a:t>https://owasp.org/www-project-top-ten/2017/A8_2017-Insecure_Deserialization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508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9. Components w/ Known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Components run with the same privileges as the application</a:t>
            </a:r>
          </a:p>
          <a:p>
            <a:r>
              <a:rPr lang="en-US" dirty="0"/>
              <a:t>If a vulnerable component is exploited, such an attack can facilitate serious data loss or server takeover</a:t>
            </a:r>
          </a:p>
          <a:p>
            <a:r>
              <a:rPr lang="en-US" dirty="0"/>
              <a:t>Applications and APIs using components with known vulnerabilities may undermine application defenses and enable various attacks and impacts</a:t>
            </a:r>
          </a:p>
          <a:p>
            <a:r>
              <a:rPr lang="en-US" dirty="0">
                <a:hlinkClick r:id="rId2"/>
              </a:rPr>
              <a:t>https://owasp.org/www-project-top-ten/2017/A9_2017-Using_Components_with_Known_Vulnerabilities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214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1CE1-B083-4AB0-BEF3-49B46F54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10. Insufficient Logging and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22F97-1221-4488-997D-5395DD271C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Allows attackers to further attack systems, maintain persistence, pivot to more systems, and tamper, extract, or destroy data </a:t>
            </a:r>
          </a:p>
          <a:p>
            <a:r>
              <a:rPr lang="en-US" dirty="0"/>
              <a:t>Most breach studies show time to detect a breach is over 200 days, typically detected by external parties rather than internal processes or monitoring</a:t>
            </a:r>
          </a:p>
          <a:p>
            <a:r>
              <a:rPr lang="en-US" dirty="0">
                <a:hlinkClick r:id="rId2"/>
              </a:rPr>
              <a:t>https://owasp.org/www-project-top-ten/2017/A10_2017-Insufficient_Logging%2526Monitoring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527C-A3EC-4D22-8DB0-E52C158C7C5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 b="1" dirty="0">
                <a:latin typeface="+mj-lt"/>
                <a:cs typeface="Segoe UI" panose="020B0502040204020203" pitchFamily="34" charset="0"/>
              </a:rPr>
              <a:t>Overview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57F1E5D-01B2-44B0-9B08-8ABE617D341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Authentication/Authorization for Login</a:t>
            </a:r>
          </a:p>
          <a:p>
            <a:r>
              <a:rPr lang="en-US" dirty="0"/>
              <a:t>OWASP</a:t>
            </a:r>
          </a:p>
          <a:p>
            <a:r>
              <a:rPr lang="en-US" dirty="0"/>
              <a:t>GitHub Project Review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For next class</a:t>
            </a:r>
          </a:p>
        </p:txBody>
      </p:sp>
    </p:spTree>
    <p:extLst>
      <p:ext uri="{BB962C8B-B14F-4D97-AF65-F5344CB8AC3E}">
        <p14:creationId xmlns:p14="http://schemas.microsoft.com/office/powerpoint/2010/main" val="33239188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4CB2-A668-4FC6-9B69-F2375BD91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198D2-3BC5-40B9-A22E-10805F94CB3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ASP.NET Core Authentication</a:t>
            </a:r>
          </a:p>
          <a:p>
            <a:pPr lvl="1"/>
            <a:r>
              <a:rPr lang="en-US" dirty="0">
                <a:hlinkClick r:id="rId2"/>
              </a:rPr>
              <a:t>https://docs.microsoft.com/en-us/aspnet/core/security/authentication/?view=aspnetcore-3.1</a:t>
            </a:r>
            <a:endParaRPr lang="en-US" dirty="0"/>
          </a:p>
          <a:p>
            <a:r>
              <a:rPr lang="en-US" dirty="0"/>
              <a:t>OWASP Top 10</a:t>
            </a:r>
          </a:p>
          <a:p>
            <a:pPr lvl="1"/>
            <a:r>
              <a:rPr lang="en-US" dirty="0">
                <a:hlinkClick r:id="rId3"/>
              </a:rPr>
              <a:t>https://owasp.org/www-project-top-ten/</a:t>
            </a:r>
            <a:endParaRPr lang="en-US" dirty="0"/>
          </a:p>
          <a:p>
            <a:r>
              <a:rPr lang="en-US" dirty="0"/>
              <a:t>OWASP .NET Cheat Sheet</a:t>
            </a:r>
          </a:p>
          <a:p>
            <a:pPr lvl="1"/>
            <a:r>
              <a:rPr lang="en-US" dirty="0">
                <a:hlinkClick r:id="rId4"/>
              </a:rPr>
              <a:t>https://cheatsheetseries.owasp.org/cheatsheets/DotNet_Security_Cheat_Sheet.html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346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527C-A3EC-4D22-8DB0-E52C158C7C5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latin typeface="+mj-lt"/>
              </a:rPr>
              <a:t>For Next Class</a:t>
            </a:r>
            <a:endParaRPr lang="en-US" b="1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57F1E5D-01B2-44B0-9B08-8ABE617D341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529"/>
                </a:solidFill>
              </a:rPr>
              <a:t>Review the start project overview video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529"/>
                </a:solidFill>
              </a:rPr>
              <a:t>Start coding your application!</a:t>
            </a:r>
            <a:endParaRPr lang="en-US" b="0" i="0" dirty="0">
              <a:solidFill>
                <a:srgbClr val="212529"/>
              </a:solidFill>
              <a:effectLst/>
            </a:endParaRPr>
          </a:p>
          <a:p>
            <a:pPr lvl="1"/>
            <a:endParaRPr lang="en-US" b="0" i="0" dirty="0">
              <a:solidFill>
                <a:srgbClr val="21252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07725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C674A-27AC-46E1-B015-6549F4DAB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16365-0CEB-48AC-8A4F-B57CDAA8215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Authentication determines identity</a:t>
            </a:r>
          </a:p>
          <a:p>
            <a:r>
              <a:rPr lang="en-US" dirty="0"/>
              <a:t>Verifying identity</a:t>
            </a:r>
          </a:p>
          <a:p>
            <a:pPr lvl="1"/>
            <a:r>
              <a:rPr lang="en-US" dirty="0"/>
              <a:t>Usually use password as proof</a:t>
            </a:r>
          </a:p>
          <a:p>
            <a:r>
              <a:rPr lang="en-US" dirty="0"/>
              <a:t>Once identity is verified, claims are issued</a:t>
            </a:r>
          </a:p>
        </p:txBody>
      </p:sp>
    </p:spTree>
    <p:extLst>
      <p:ext uri="{BB962C8B-B14F-4D97-AF65-F5344CB8AC3E}">
        <p14:creationId xmlns:p14="http://schemas.microsoft.com/office/powerpoint/2010/main" val="3601310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7854E-313A-43FD-AF79-0A97E5898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8BFDF-43BE-44F0-8D57-56E415A3E2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Authorization limits access</a:t>
            </a:r>
          </a:p>
          <a:p>
            <a:r>
              <a:rPr lang="en-US" dirty="0"/>
              <a:t>With a claim, determines what actions the user can do</a:t>
            </a:r>
          </a:p>
          <a:p>
            <a:r>
              <a:rPr lang="en-US" dirty="0"/>
              <a:t>Only determined after Authentication is verified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503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0D9E6-C3FF-49CD-81B8-621348D0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6EEF6-135A-4D36-9BBA-49485CF7580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Going to an airport and boarding a plane to fly</a:t>
            </a:r>
          </a:p>
        </p:txBody>
      </p:sp>
    </p:spTree>
    <p:extLst>
      <p:ext uri="{BB962C8B-B14F-4D97-AF65-F5344CB8AC3E}">
        <p14:creationId xmlns:p14="http://schemas.microsoft.com/office/powerpoint/2010/main" val="2337117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0D9E6-C3FF-49CD-81B8-621348D0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6EEF6-135A-4D36-9BBA-49485CF7580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Authentication is the process of going through security (think of this as the login screen)</a:t>
            </a:r>
          </a:p>
          <a:p>
            <a:pPr lvl="1"/>
            <a:r>
              <a:rPr lang="en-US" dirty="0"/>
              <a:t>You verify your access with the plane ticket (think of it as the username)</a:t>
            </a:r>
          </a:p>
          <a:p>
            <a:pPr lvl="1"/>
            <a:r>
              <a:rPr lang="en-US" dirty="0"/>
              <a:t>You verify your identity with a passport (think of it as the password)</a:t>
            </a:r>
          </a:p>
          <a:p>
            <a:pPr lvl="1"/>
            <a:r>
              <a:rPr lang="en-US" dirty="0"/>
              <a:t>If your plane ticket and passport information don’t match, you won’t be allowed through (think of it as entering the wrong username and/or password)</a:t>
            </a:r>
          </a:p>
          <a:p>
            <a:pPr lvl="1"/>
            <a:r>
              <a:rPr lang="en-US" dirty="0"/>
              <a:t>Once the security agent verifies both your plane ticket and passport, they allow you through the security checkpoint (think of it as entering the correct username and password)</a:t>
            </a:r>
          </a:p>
          <a:p>
            <a:r>
              <a:rPr lang="en-US" dirty="0"/>
              <a:t>Once authentication is verified, you’re allowed into the airport terminals</a:t>
            </a:r>
          </a:p>
          <a:p>
            <a:r>
              <a:rPr lang="en-US" dirty="0"/>
              <a:t>Authorization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35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0D9E6-C3FF-49CD-81B8-621348D0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6EEF6-135A-4D36-9BBA-49485CF7580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Authorization is the process of showing your plane ticket to the gate agent (think of this as a claim)</a:t>
            </a:r>
          </a:p>
          <a:p>
            <a:pPr lvl="1"/>
            <a:r>
              <a:rPr lang="en-US" dirty="0"/>
              <a:t>The gate agent scans your ticket to see if you’re authorized to board the plane</a:t>
            </a:r>
          </a:p>
          <a:p>
            <a:pPr lvl="1"/>
            <a:r>
              <a:rPr lang="en-US" dirty="0"/>
              <a:t>If you’re supposed to be on the plane, the gate agent lets you through to the plane</a:t>
            </a:r>
          </a:p>
          <a:p>
            <a:pPr lvl="1"/>
            <a:r>
              <a:rPr lang="en-US" dirty="0"/>
              <a:t>If you’re not supposed to be on the plane, the gate agent will deny your access to the plane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974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20A04-218B-4247-AED7-4CEBA3A0E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in ASP.NET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3C522-E6D3-4F9F-86DC-19881B14025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ASP.NET Core Identity using a cookie</a:t>
            </a:r>
          </a:p>
          <a:p>
            <a:r>
              <a:rPr lang="en-US" dirty="0"/>
              <a:t>OAuth with external identity providers</a:t>
            </a:r>
          </a:p>
          <a:p>
            <a:pPr lvl="1"/>
            <a:r>
              <a:rPr lang="en-US" dirty="0"/>
              <a:t>Google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/>
              <a:t>Microsoft</a:t>
            </a:r>
          </a:p>
          <a:p>
            <a:pPr lvl="1"/>
            <a:r>
              <a:rPr lang="en-US" dirty="0"/>
              <a:t>Twitter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Build your own Identity Provider </a:t>
            </a:r>
          </a:p>
          <a:p>
            <a:pPr lvl="1"/>
            <a:r>
              <a:rPr lang="en-US" dirty="0" err="1"/>
              <a:t>IdentityServer</a:t>
            </a:r>
            <a:endParaRPr lang="en-US" dirty="0"/>
          </a:p>
          <a:p>
            <a:pPr lvl="1"/>
            <a:r>
              <a:rPr 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071880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5D559-5B2D-4BAD-B303-E10464E18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OWASP and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43AC1-249B-4F89-BF5F-E23D9BDE92A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Open Web Application Security Project (OWASP)</a:t>
            </a:r>
          </a:p>
          <a:p>
            <a:pPr lvl="1"/>
            <a:r>
              <a:rPr lang="en-US" dirty="0"/>
              <a:t>Non-profit foundation that works to improve software security</a:t>
            </a:r>
          </a:p>
          <a:p>
            <a:r>
              <a:rPr lang="en-US" dirty="0"/>
              <a:t>OWASP Top 10 </a:t>
            </a:r>
          </a:p>
          <a:p>
            <a:pPr lvl="1"/>
            <a:r>
              <a:rPr lang="en-US" dirty="0"/>
              <a:t>An awareness document outlining to top 10 most critical web application security risks</a:t>
            </a:r>
          </a:p>
        </p:txBody>
      </p:sp>
    </p:spTree>
    <p:extLst>
      <p:ext uri="{BB962C8B-B14F-4D97-AF65-F5344CB8AC3E}">
        <p14:creationId xmlns:p14="http://schemas.microsoft.com/office/powerpoint/2010/main" val="266536492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ctr"/>
      <a:lstStyle>
        <a:defPPr algn="l">
          <a:defRPr sz="4400" b="1" dirty="0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8F0ED03E-47FC-4860-B2C9-DA5C377EAA2D}" vid="{600A14AD-66E6-4CC8-A6FA-E99B17BED4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 Graphics Sampler</Template>
  <TotalTime>9550</TotalTime>
  <Words>981</Words>
  <Application>Microsoft Office PowerPoint</Application>
  <PresentationFormat>Widescreen</PresentationFormat>
  <Paragraphs>101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Segoe UI</vt:lpstr>
      <vt:lpstr>Segoe UI Light</vt:lpstr>
      <vt:lpstr>Simple</vt:lpstr>
      <vt:lpstr>.NET Bootcamp</vt:lpstr>
      <vt:lpstr>Overview</vt:lpstr>
      <vt:lpstr>Authentication</vt:lpstr>
      <vt:lpstr>Authorization</vt:lpstr>
      <vt:lpstr>Example</vt:lpstr>
      <vt:lpstr>Example</vt:lpstr>
      <vt:lpstr>Example</vt:lpstr>
      <vt:lpstr>Authentication in ASP.NET Core</vt:lpstr>
      <vt:lpstr>OWASP and Security</vt:lpstr>
      <vt:lpstr>1. Injection</vt:lpstr>
      <vt:lpstr>2. Broken Authentication</vt:lpstr>
      <vt:lpstr>3. Sensitive Data Exposure</vt:lpstr>
      <vt:lpstr>4. XML External Entities</vt:lpstr>
      <vt:lpstr>5. Broken Access Control</vt:lpstr>
      <vt:lpstr>6. Security Misconfiguration</vt:lpstr>
      <vt:lpstr>7. Cross-Site Scripting (XSS)</vt:lpstr>
      <vt:lpstr>8. Insecure Deserialization</vt:lpstr>
      <vt:lpstr>9. Components w/ Known Vulnerabilities</vt:lpstr>
      <vt:lpstr>10. Insufficient Logging and Monitoring</vt:lpstr>
      <vt:lpstr>Further Reading</vt:lpstr>
      <vt:lpstr>For Next Class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Brian Jablonsky</dc:creator>
  <cp:keywords/>
  <dc:description/>
  <cp:lastModifiedBy>Brian Jablonsky</cp:lastModifiedBy>
  <cp:revision>312</cp:revision>
  <dcterms:created xsi:type="dcterms:W3CDTF">2018-04-19T08:38:52Z</dcterms:created>
  <dcterms:modified xsi:type="dcterms:W3CDTF">2020-12-12T16:07:57Z</dcterms:modified>
  <cp:category/>
</cp:coreProperties>
</file>

<file path=docProps/thumbnail.jpeg>
</file>